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6" r:id="rId1"/>
  </p:sldMasterIdLst>
  <p:sldIdLst>
    <p:sldId id="257" r:id="rId2"/>
    <p:sldId id="258" r:id="rId3"/>
    <p:sldId id="282" r:id="rId4"/>
    <p:sldId id="283" r:id="rId5"/>
    <p:sldId id="285" r:id="rId6"/>
    <p:sldId id="286" r:id="rId7"/>
    <p:sldId id="287" r:id="rId8"/>
    <p:sldId id="288" r:id="rId9"/>
    <p:sldId id="289" r:id="rId1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t>09-Nov-22</a:t>
            </a:fld>
            <a:endParaRPr lang="en-US"/>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D8BD707-D9CF-40AE-B4C6-C98DA3205C09}" type="datetimeFigureOut">
              <a:rPr lang="en-US" smtClean="0"/>
              <a:t>09-Nov-22</a:t>
            </a:fld>
            <a:endParaRPr lang="en-US"/>
          </a:p>
        </p:txBody>
      </p:sp>
      <p:sp>
        <p:nvSpPr>
          <p:cNvPr id="5" name="عنصر نائب للتذييل 4"/>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6" name="عنصر نائب لرقم الشريحة 5"/>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D8BD707-D9CF-40AE-B4C6-C98DA3205C09}" type="datetimeFigureOut">
              <a:rPr lang="en-US" smtClean="0"/>
              <a:t>09-Nov-22</a:t>
            </a:fld>
            <a:endParaRPr lang="en-US"/>
          </a:p>
        </p:txBody>
      </p:sp>
      <p:sp>
        <p:nvSpPr>
          <p:cNvPr id="5" name="عنصر نائب للتذييل 4"/>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6" name="عنصر نائب لرقم الشريحة 5"/>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400" b="0" i="0">
                <a:solidFill>
                  <a:srgbClr val="464652"/>
                </a:solidFill>
                <a:latin typeface="Times New Roman"/>
                <a:cs typeface="Times New Roman"/>
              </a:defRPr>
            </a:lvl1pPr>
          </a:lstStyle>
          <a:p>
            <a:pPr marL="12700">
              <a:lnSpc>
                <a:spcPts val="1630"/>
              </a:lnSpc>
            </a:pPr>
            <a:r>
              <a:rPr spc="-5" dirty="0"/>
              <a:t>Copyright </a:t>
            </a:r>
            <a:r>
              <a:rPr dirty="0"/>
              <a:t>2015 John </a:t>
            </a:r>
            <a:r>
              <a:rPr spc="-15" dirty="0"/>
              <a:t>Wiley </a:t>
            </a:r>
            <a:r>
              <a:rPr dirty="0"/>
              <a:t>&amp; Sons,</a:t>
            </a:r>
            <a:r>
              <a:rPr spc="-135" dirty="0"/>
              <a:t> </a:t>
            </a:r>
            <a:r>
              <a:rPr dirty="0"/>
              <a:t>Inc.</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09-Nov-22</a:t>
            </a:fld>
            <a:endParaRPr lang="en-US"/>
          </a:p>
        </p:txBody>
      </p:sp>
      <p:sp>
        <p:nvSpPr>
          <p:cNvPr id="4" name="Holder 4"/>
          <p:cNvSpPr>
            <a:spLocks noGrp="1"/>
          </p:cNvSpPr>
          <p:nvPr>
            <p:ph type="sldNum" sz="quarter" idx="7"/>
          </p:nvPr>
        </p:nvSpPr>
        <p:spPr/>
        <p:txBody>
          <a:bodyPr lIns="0" tIns="0" rIns="0" bIns="0"/>
          <a:lstStyle>
            <a:lvl1pPr>
              <a:defRPr sz="1400" b="0" i="0">
                <a:solidFill>
                  <a:srgbClr val="464652"/>
                </a:solidFill>
                <a:latin typeface="Times New Roman"/>
                <a:cs typeface="Times New Roman"/>
              </a:defRPr>
            </a:lvl1pPr>
          </a:lstStyle>
          <a:p>
            <a:pPr marL="12700">
              <a:lnSpc>
                <a:spcPct val="100000"/>
              </a:lnSpc>
              <a:spcBef>
                <a:spcPts val="15"/>
              </a:spcBef>
            </a:pPr>
            <a:r>
              <a:rPr dirty="0"/>
              <a:t>4-</a:t>
            </a: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D8BD707-D9CF-40AE-B4C6-C98DA3205C09}" type="datetimeFigureOut">
              <a:rPr lang="en-US" smtClean="0"/>
              <a:t>09-Nov-22</a:t>
            </a:fld>
            <a:endParaRPr lang="en-US"/>
          </a:p>
        </p:txBody>
      </p:sp>
      <p:sp>
        <p:nvSpPr>
          <p:cNvPr id="9" name="عنصر نائب لرقم الشريحة 8"/>
          <p:cNvSpPr>
            <a:spLocks noGrp="1"/>
          </p:cNvSpPr>
          <p:nvPr>
            <p:ph type="sldNum" sz="quarter" idx="15"/>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10" name="عنصر نائب للتذييل 9"/>
          <p:cNvSpPr>
            <a:spLocks noGrp="1"/>
          </p:cNvSpPr>
          <p:nvPr>
            <p:ph type="ftr" sz="quarter" idx="16"/>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t>09-Nov-22</a:t>
            </a:fld>
            <a:endParaRPr lang="en-US"/>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D8BD707-D9CF-40AE-B4C6-C98DA3205C09}" type="datetimeFigureOut">
              <a:rPr lang="en-US" smtClean="0"/>
              <a:t>09-Nov-22</a:t>
            </a:fld>
            <a:endParaRPr lang="en-US"/>
          </a:p>
        </p:txBody>
      </p:sp>
      <p:sp>
        <p:nvSpPr>
          <p:cNvPr id="6" name="عنصر نائب للتذييل 5"/>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7" name="عنصر نائب لرقم الشريحة 6"/>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D8BD707-D9CF-40AE-B4C6-C98DA3205C09}" type="datetimeFigureOut">
              <a:rPr lang="en-US" smtClean="0"/>
              <a:t>09-Nov-22</a:t>
            </a:fld>
            <a:endParaRPr lang="en-US"/>
          </a:p>
        </p:txBody>
      </p:sp>
      <p:sp>
        <p:nvSpPr>
          <p:cNvPr id="8" name="عنصر نائب للتذييل 7"/>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9" name="عنصر نائب لرقم الشريحة 8"/>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D8BD707-D9CF-40AE-B4C6-C98DA3205C09}" type="datetimeFigureOut">
              <a:rPr lang="en-US" smtClean="0"/>
              <a:t>09-Nov-22</a:t>
            </a:fld>
            <a:endParaRPr lang="en-US"/>
          </a:p>
        </p:txBody>
      </p:sp>
      <p:sp>
        <p:nvSpPr>
          <p:cNvPr id="7" name="عنصر نائب لرقم الشريحة 6"/>
          <p:cNvSpPr>
            <a:spLocks noGrp="1"/>
          </p:cNvSpPr>
          <p:nvPr>
            <p:ph type="sldNum" sz="quarter" idx="11"/>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8" name="عنصر نائب للتذييل 7"/>
          <p:cNvSpPr>
            <a:spLocks noGrp="1"/>
          </p:cNvSpPr>
          <p:nvPr>
            <p:ph type="ftr" sz="quarter" idx="12"/>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D8BD707-D9CF-40AE-B4C6-C98DA3205C09}" type="datetimeFigureOut">
              <a:rPr lang="en-US" smtClean="0"/>
              <a:t>09-Nov-22</a:t>
            </a:fld>
            <a:endParaRPr lang="en-US"/>
          </a:p>
        </p:txBody>
      </p:sp>
      <p:sp>
        <p:nvSpPr>
          <p:cNvPr id="3" name="عنصر نائب للتذييل 2"/>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4" name="عنصر نائب لرقم الشريحة 3"/>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D8BD707-D9CF-40AE-B4C6-C98DA3205C09}" type="datetimeFigureOut">
              <a:rPr lang="en-US" smtClean="0"/>
              <a:t>09-Nov-22</a:t>
            </a:fld>
            <a:endParaRPr lang="en-US"/>
          </a:p>
        </p:txBody>
      </p:sp>
      <p:sp>
        <p:nvSpPr>
          <p:cNvPr id="22" name="عنصر نائب لرقم الشريحة 21"/>
          <p:cNvSpPr>
            <a:spLocks noGrp="1"/>
          </p:cNvSpPr>
          <p:nvPr>
            <p:ph type="sldNum" sz="quarter" idx="15"/>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23" name="عنصر نائب للتذييل 22"/>
          <p:cNvSpPr>
            <a:spLocks noGrp="1"/>
          </p:cNvSpPr>
          <p:nvPr>
            <p:ph type="ftr" sz="quarter" idx="16"/>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1D8BD707-D9CF-40AE-B4C6-C98DA3205C09}" type="datetimeFigureOut">
              <a:rPr lang="en-US" smtClean="0"/>
              <a:t>09-Nov-22</a:t>
            </a:fld>
            <a:endParaRPr lang="en-US"/>
          </a:p>
        </p:txBody>
      </p:sp>
      <p:sp>
        <p:nvSpPr>
          <p:cNvPr id="18" name="عنصر نائب لرقم الشريحة 17"/>
          <p:cNvSpPr>
            <a:spLocks noGrp="1"/>
          </p:cNvSpPr>
          <p:nvPr>
            <p:ph type="sldNum" sz="quarter" idx="11"/>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21" name="عنصر نائب للتذييل 20"/>
          <p:cNvSpPr>
            <a:spLocks noGrp="1"/>
          </p:cNvSpPr>
          <p:nvPr>
            <p:ph type="ftr" sz="quarter" idx="12"/>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t>09-Nov-22</a:t>
            </a:fld>
            <a:endParaRPr lang="en-US"/>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8" r:id="rId12"/>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4400" y="2438400"/>
            <a:ext cx="7086600" cy="629018"/>
          </a:xfrm>
          <a:prstGeom prst="rect">
            <a:avLst/>
          </a:prstGeom>
        </p:spPr>
        <p:txBody>
          <a:bodyPr vert="horz" wrap="square" lIns="0" tIns="13335" rIns="0" bIns="0" rtlCol="0">
            <a:spAutoFit/>
          </a:bodyPr>
          <a:lstStyle/>
          <a:p>
            <a:pPr marR="228600" algn="ctr">
              <a:lnSpc>
                <a:spcPct val="100000"/>
              </a:lnSpc>
              <a:spcBef>
                <a:spcPts val="105"/>
              </a:spcBef>
            </a:pPr>
            <a:r>
              <a:rPr lang="en-US" sz="4000" b="1" dirty="0" smtClean="0">
                <a:solidFill>
                  <a:srgbClr val="FF0000"/>
                </a:solidFill>
                <a:latin typeface="Times New Roman"/>
                <a:cs typeface="Times New Roman"/>
              </a:rPr>
              <a:t>COMPUTER ETHICS</a:t>
            </a:r>
            <a:endParaRPr sz="4000" b="1" dirty="0">
              <a:solidFill>
                <a:srgbClr val="FF0000"/>
              </a:solidFill>
              <a:latin typeface="Times New Roman"/>
              <a:cs typeface="Times New Roman"/>
            </a:endParaRPr>
          </a:p>
        </p:txBody>
      </p:sp>
      <p:sp>
        <p:nvSpPr>
          <p:cNvPr id="5" name="مربع نص 4"/>
          <p:cNvSpPr txBox="1"/>
          <p:nvPr/>
        </p:nvSpPr>
        <p:spPr>
          <a:xfrm>
            <a:off x="152400" y="3429000"/>
            <a:ext cx="8991600" cy="4770537"/>
          </a:xfrm>
          <a:prstGeom prst="rect">
            <a:avLst/>
          </a:prstGeom>
          <a:noFill/>
        </p:spPr>
        <p:txBody>
          <a:bodyPr wrap="square" rtlCol="1">
            <a:spAutoFit/>
          </a:bodyPr>
          <a:lstStyle/>
          <a:p>
            <a:pPr algn="ctr"/>
            <a:r>
              <a:rPr lang="ar-IQ" sz="2800" b="1" dirty="0" smtClean="0"/>
              <a:t>المحاضرة السابعة</a:t>
            </a:r>
            <a:endParaRPr lang="en-US" sz="2800" b="1" dirty="0" smtClean="0"/>
          </a:p>
          <a:p>
            <a:pPr algn="ctr"/>
            <a:r>
              <a:rPr lang="ar-IQ" sz="2800" b="1" dirty="0" smtClean="0"/>
              <a:t>تتضمن المواضيع الاتية:</a:t>
            </a:r>
          </a:p>
          <a:p>
            <a:r>
              <a:rPr lang="en-US" sz="2000" b="1" dirty="0" smtClean="0">
                <a:solidFill>
                  <a:srgbClr val="FF0000"/>
                </a:solidFill>
              </a:rPr>
              <a:t>1. Computer Protection</a:t>
            </a:r>
          </a:p>
          <a:p>
            <a:r>
              <a:rPr lang="en-US" sz="2000" b="1" dirty="0" smtClean="0">
                <a:solidFill>
                  <a:srgbClr val="FF0000"/>
                </a:solidFill>
              </a:rPr>
              <a:t>2. </a:t>
            </a:r>
            <a:r>
              <a:rPr lang="en-US" sz="2000" b="1" dirty="0">
                <a:solidFill>
                  <a:srgbClr val="FF0000"/>
                </a:solidFill>
              </a:rPr>
              <a:t>Tags that may indicate that your device is compromised:</a:t>
            </a:r>
          </a:p>
          <a:p>
            <a:r>
              <a:rPr lang="en-US" sz="2000" b="1" dirty="0" smtClean="0">
                <a:solidFill>
                  <a:srgbClr val="FF0000"/>
                </a:solidFill>
              </a:rPr>
              <a:t>3. Some Type Of </a:t>
            </a:r>
            <a:r>
              <a:rPr lang="en-US" sz="2000" b="1" dirty="0">
                <a:solidFill>
                  <a:srgbClr val="FF0000"/>
                </a:solidFill>
              </a:rPr>
              <a:t> </a:t>
            </a:r>
            <a:r>
              <a:rPr lang="en-US" sz="2000" b="1" dirty="0" smtClean="0">
                <a:solidFill>
                  <a:srgbClr val="FF0000"/>
                </a:solidFill>
              </a:rPr>
              <a:t>Hack Files    </a:t>
            </a:r>
          </a:p>
          <a:p>
            <a:endParaRPr lang="en-US" sz="2000" b="1" dirty="0">
              <a:solidFill>
                <a:srgbClr val="FF0000"/>
              </a:solidFill>
            </a:endParaRPr>
          </a:p>
          <a:p>
            <a:endParaRPr lang="en-US" sz="2800" b="1" dirty="0" smtClean="0">
              <a:solidFill>
                <a:srgbClr val="FF0000"/>
              </a:solidFill>
            </a:endParaRPr>
          </a:p>
          <a:p>
            <a:endParaRPr lang="en-US" sz="2800" b="1" dirty="0">
              <a:solidFill>
                <a:srgbClr val="FF0000"/>
              </a:solidFill>
            </a:endParaRPr>
          </a:p>
          <a:p>
            <a:pPr marL="514350" indent="-514350" algn="ctr">
              <a:buFontTx/>
              <a:buAutoNum type="arabicPeriod"/>
            </a:pPr>
            <a:endParaRPr lang="en-US" sz="2800" b="1" dirty="0">
              <a:solidFill>
                <a:srgbClr val="FF0000"/>
              </a:solidFill>
            </a:endParaRPr>
          </a:p>
          <a:p>
            <a:pPr marL="514350" indent="-514350" algn="ctr">
              <a:buAutoNum type="arabicPeriod"/>
            </a:pPr>
            <a:endParaRPr lang="en-US" sz="2800" b="1" dirty="0" smtClean="0">
              <a:solidFill>
                <a:srgbClr val="FF0000"/>
              </a:solidFill>
            </a:endParaRPr>
          </a:p>
          <a:p>
            <a:pPr marL="514350" indent="-514350" algn="ctr">
              <a:buAutoNum type="arabicPeriod"/>
            </a:pPr>
            <a:endParaRPr lang="en-US" sz="2800" b="1" dirty="0">
              <a:solidFill>
                <a:srgbClr val="FF0000"/>
              </a:solidFill>
            </a:endParaRPr>
          </a:p>
          <a:p>
            <a:pPr algn="ctr"/>
            <a:endParaRPr lang="ar-IQ" sz="2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454151" y="6432803"/>
            <a:ext cx="120650" cy="190500"/>
          </a:xfrm>
          <a:custGeom>
            <a:avLst/>
            <a:gdLst/>
            <a:ahLst/>
            <a:cxnLst/>
            <a:rect l="l" t="t" r="r" b="b"/>
            <a:pathLst>
              <a:path w="120650" h="190500">
                <a:moveTo>
                  <a:pt x="0" y="0"/>
                </a:moveTo>
                <a:lnTo>
                  <a:pt x="0" y="190500"/>
                </a:lnTo>
                <a:lnTo>
                  <a:pt x="120396" y="95250"/>
                </a:lnTo>
                <a:lnTo>
                  <a:pt x="0" y="0"/>
                </a:lnTo>
                <a:close/>
              </a:path>
            </a:pathLst>
          </a:custGeom>
          <a:solidFill>
            <a:srgbClr val="9FB8CD"/>
          </a:solidFill>
        </p:spPr>
        <p:txBody>
          <a:bodyPr wrap="square" lIns="0" tIns="0" rIns="0" bIns="0" rtlCol="0"/>
          <a:lstStyle/>
          <a:p>
            <a:endParaRPr/>
          </a:p>
        </p:txBody>
      </p:sp>
      <p:sp>
        <p:nvSpPr>
          <p:cNvPr id="2" name="مربع نص 1"/>
          <p:cNvSpPr txBox="1"/>
          <p:nvPr/>
        </p:nvSpPr>
        <p:spPr>
          <a:xfrm>
            <a:off x="514476" y="533400"/>
            <a:ext cx="8096124" cy="5663089"/>
          </a:xfrm>
          <a:prstGeom prst="rect">
            <a:avLst/>
          </a:prstGeom>
          <a:noFill/>
        </p:spPr>
        <p:txBody>
          <a:bodyPr wrap="square" rtlCol="1">
            <a:spAutoFit/>
          </a:bodyPr>
          <a:lstStyle/>
          <a:p>
            <a:r>
              <a:rPr lang="en-US" sz="3200" b="1" dirty="0">
                <a:solidFill>
                  <a:srgbClr val="FF0000"/>
                </a:solidFill>
              </a:rPr>
              <a:t>Computer Protection</a:t>
            </a:r>
          </a:p>
          <a:p>
            <a:pPr algn="just"/>
            <a:endParaRPr lang="en-US" sz="2400" dirty="0"/>
          </a:p>
          <a:p>
            <a:pPr algn="just"/>
            <a:r>
              <a:rPr lang="en-US" sz="2400" dirty="0"/>
              <a:t>     One of the causes of cybercrime may be due to the lack or lack of adequate protection from viruses penetrating the device. This course provides an appropriate environment for hackers and makes it easier for them to find ports through which to carry out hacking operations.</a:t>
            </a:r>
          </a:p>
          <a:p>
            <a:pPr algn="just"/>
            <a:r>
              <a:rPr lang="en-US" sz="2400" dirty="0"/>
              <a:t> </a:t>
            </a:r>
          </a:p>
          <a:p>
            <a:pPr algn="just"/>
            <a:r>
              <a:rPr lang="en-US" sz="2400" dirty="0"/>
              <a:t>Therefore, we will determine several tasks to be done by the user to protect his device and data as much as possible from penetration and espionage and not being exposed to any computer crime and this is a cycle to reduce these crimes and these tasks as follows:</a:t>
            </a:r>
          </a:p>
          <a:p>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76200" y="457200"/>
            <a:ext cx="8915400" cy="5970865"/>
          </a:xfrm>
          <a:prstGeom prst="rect">
            <a:avLst/>
          </a:prstGeom>
          <a:noFill/>
        </p:spPr>
        <p:txBody>
          <a:bodyPr wrap="square" rtlCol="1">
            <a:spAutoFit/>
          </a:bodyPr>
          <a:lstStyle/>
          <a:p>
            <a:r>
              <a:rPr lang="en-US" sz="2800" b="1" dirty="0">
                <a:solidFill>
                  <a:srgbClr val="FF0000"/>
                </a:solidFill>
              </a:rPr>
              <a:t>Computer Protection</a:t>
            </a:r>
          </a:p>
          <a:p>
            <a:pPr algn="just"/>
            <a:r>
              <a:rPr lang="en-US" sz="2400" dirty="0"/>
              <a:t>1. Install antivirus and update it constantly.</a:t>
            </a:r>
          </a:p>
          <a:p>
            <a:pPr algn="just"/>
            <a:r>
              <a:rPr lang="en-US" sz="2400" dirty="0"/>
              <a:t> </a:t>
            </a:r>
            <a:r>
              <a:rPr lang="en-US" sz="2400" dirty="0" smtClean="0"/>
              <a:t>2</a:t>
            </a:r>
            <a:r>
              <a:rPr lang="en-US" sz="2400" dirty="0"/>
              <a:t>. Install one of the programs to check the device and Registry and do a  periodic  check to make sure that the device is free of hacking files.</a:t>
            </a:r>
          </a:p>
          <a:p>
            <a:pPr algn="just"/>
            <a:r>
              <a:rPr lang="en-US" sz="2400" dirty="0"/>
              <a:t> </a:t>
            </a:r>
            <a:r>
              <a:rPr lang="en-US" sz="2400" dirty="0" smtClean="0"/>
              <a:t>3</a:t>
            </a:r>
            <a:r>
              <a:rPr lang="en-US" sz="2400" dirty="0"/>
              <a:t>. Do not receive files except from people who are trustworthy.</a:t>
            </a:r>
          </a:p>
          <a:p>
            <a:pPr algn="just"/>
            <a:r>
              <a:rPr lang="en-US" sz="2400" dirty="0"/>
              <a:t> </a:t>
            </a:r>
            <a:r>
              <a:rPr lang="en-US" sz="2400" dirty="0" smtClean="0"/>
              <a:t>4</a:t>
            </a:r>
            <a:r>
              <a:rPr lang="en-US" sz="2400" dirty="0"/>
              <a:t>. Increase the caution of the files that come by e-mail especially if the file type exe or </a:t>
            </a:r>
            <a:r>
              <a:rPr lang="en-US" sz="2400" dirty="0" err="1"/>
              <a:t>dll</a:t>
            </a:r>
            <a:r>
              <a:rPr lang="en-US" sz="2400" dirty="0"/>
              <a:t>. I sent a message from an unknown destination so do not open it.</a:t>
            </a:r>
          </a:p>
          <a:p>
            <a:pPr algn="just"/>
            <a:r>
              <a:rPr lang="en-US" sz="2400" dirty="0"/>
              <a:t>5. Make the password long and contain numbers, letters and symbols so it is difficult for the hacker to break it and change it periodically.</a:t>
            </a:r>
          </a:p>
          <a:p>
            <a:pPr algn="just"/>
            <a:r>
              <a:rPr lang="en-US" sz="2400" dirty="0"/>
              <a:t> </a:t>
            </a:r>
            <a:r>
              <a:rPr lang="en-US" sz="2400" dirty="0" smtClean="0"/>
              <a:t>end </a:t>
            </a:r>
            <a:r>
              <a:rPr lang="en-US" sz="2400" dirty="0"/>
              <a:t>it to you through your e-mail, for example, or through instant chat programs such as  ICQ.</a:t>
            </a:r>
          </a:p>
          <a:p>
            <a:pPr algn="just"/>
            <a:endParaRPr lang="ar-IQ" dirty="0"/>
          </a:p>
        </p:txBody>
      </p:sp>
    </p:spTree>
    <p:extLst>
      <p:ext uri="{BB962C8B-B14F-4D97-AF65-F5344CB8AC3E}">
        <p14:creationId xmlns:p14="http://schemas.microsoft.com/office/powerpoint/2010/main" val="2736346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228600" y="457200"/>
            <a:ext cx="8458200" cy="6678751"/>
          </a:xfrm>
          <a:prstGeom prst="rect">
            <a:avLst/>
          </a:prstGeom>
          <a:noFill/>
        </p:spPr>
        <p:txBody>
          <a:bodyPr wrap="square" rtlCol="1">
            <a:spAutoFit/>
          </a:bodyPr>
          <a:lstStyle/>
          <a:p>
            <a:r>
              <a:rPr lang="en-US" sz="2800" b="1" dirty="0">
                <a:solidFill>
                  <a:srgbClr val="FF0000"/>
                </a:solidFill>
              </a:rPr>
              <a:t>Computer Protection</a:t>
            </a:r>
          </a:p>
          <a:p>
            <a:endParaRPr lang="en-US" dirty="0" smtClean="0"/>
          </a:p>
          <a:p>
            <a:pPr algn="just"/>
            <a:r>
              <a:rPr lang="en-US" sz="2800" dirty="0" smtClean="0"/>
              <a:t>6</a:t>
            </a:r>
            <a:r>
              <a:rPr lang="en-US" sz="2800" dirty="0"/>
              <a:t>. Inspect the device, especially the registry periodically, to ensure that there are no hacking files such as Trojans . </a:t>
            </a:r>
            <a:endParaRPr lang="en-US" sz="2800" dirty="0" smtClean="0"/>
          </a:p>
          <a:p>
            <a:pPr algn="just"/>
            <a:r>
              <a:rPr lang="en-US" sz="2800" dirty="0"/>
              <a:t> It is a server that allows the hacker to control the whole of your device, and is planted by your device through the hacker and send it to you through your e-mail, for example, or through instant chat programs such as  ICQ.</a:t>
            </a:r>
          </a:p>
          <a:p>
            <a:pPr algn="just"/>
            <a:r>
              <a:rPr lang="en-US" sz="2800" dirty="0" smtClean="0"/>
              <a:t>or </a:t>
            </a:r>
            <a:r>
              <a:rPr lang="en-US" sz="2800" dirty="0"/>
              <a:t>through a floppy disk or you are planting it in your device by mistake because of tampering with the hacking programs. You disassemble Trojans in your system, instead of sending it to the device to be hacked, </a:t>
            </a:r>
          </a:p>
          <a:p>
            <a:endParaRPr lang="ar-IQ" dirty="0"/>
          </a:p>
        </p:txBody>
      </p:sp>
    </p:spTree>
    <p:extLst>
      <p:ext uri="{BB962C8B-B14F-4D97-AF65-F5344CB8AC3E}">
        <p14:creationId xmlns:p14="http://schemas.microsoft.com/office/powerpoint/2010/main" val="92580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533400" y="533400"/>
            <a:ext cx="8305800" cy="6740307"/>
          </a:xfrm>
          <a:prstGeom prst="rect">
            <a:avLst/>
          </a:prstGeom>
          <a:noFill/>
        </p:spPr>
        <p:txBody>
          <a:bodyPr wrap="square" rtlCol="1">
            <a:spAutoFit/>
          </a:bodyPr>
          <a:lstStyle/>
          <a:p>
            <a:r>
              <a:rPr lang="en-US" sz="3200" b="1" dirty="0" smtClean="0">
                <a:solidFill>
                  <a:srgbClr val="FF0000"/>
                </a:solidFill>
              </a:rPr>
              <a:t>Computer Protection</a:t>
            </a:r>
          </a:p>
          <a:p>
            <a:pPr algn="just"/>
            <a:r>
              <a:rPr lang="en-US" sz="2800" dirty="0"/>
              <a:t>so I advise you not to download these programs permanently and to make sure whether your device is Trojans or not, there are several methods such as searching the log file registry For windows, and for the importance of registry and to avoid accidentally deleting files, we will look for Trojans in a secure way using software </a:t>
            </a:r>
          </a:p>
          <a:p>
            <a:pPr algn="just"/>
            <a:r>
              <a:rPr lang="en-US" sz="2800" dirty="0"/>
              <a:t> </a:t>
            </a:r>
          </a:p>
          <a:p>
            <a:pPr algn="just"/>
            <a:r>
              <a:rPr lang="en-US" sz="2800" dirty="0"/>
              <a:t>that is the best C Cleaner which is usually available with some modern systems such as windows vista  or any other program which is many and if you do not have it, download it immediately.</a:t>
            </a:r>
          </a:p>
          <a:p>
            <a:endParaRPr lang="en-US" b="1" dirty="0" smtClean="0">
              <a:solidFill>
                <a:srgbClr val="FF0000"/>
              </a:solidFill>
            </a:endParaRPr>
          </a:p>
          <a:p>
            <a:endParaRPr lang="ar-IQ" dirty="0"/>
          </a:p>
        </p:txBody>
      </p:sp>
    </p:spTree>
    <p:extLst>
      <p:ext uri="{BB962C8B-B14F-4D97-AF65-F5344CB8AC3E}">
        <p14:creationId xmlns:p14="http://schemas.microsoft.com/office/powerpoint/2010/main" val="1754018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152400" y="381000"/>
            <a:ext cx="8153400" cy="6092952"/>
          </a:xfrm>
        </p:spPr>
        <p:txBody>
          <a:bodyPr>
            <a:normAutofit fontScale="70000" lnSpcReduction="20000"/>
          </a:bodyPr>
          <a:lstStyle/>
          <a:p>
            <a:pPr marL="0" indent="0" algn="l">
              <a:buNone/>
            </a:pPr>
            <a:r>
              <a:rPr lang="en-US" sz="2800" b="1" dirty="0" smtClean="0">
                <a:solidFill>
                  <a:srgbClr val="FF0000"/>
                </a:solidFill>
              </a:rPr>
              <a:t>Tags </a:t>
            </a:r>
            <a:r>
              <a:rPr lang="en-US" sz="2800" b="1" dirty="0">
                <a:solidFill>
                  <a:srgbClr val="FF0000"/>
                </a:solidFill>
              </a:rPr>
              <a:t>that may indicate that your </a:t>
            </a:r>
            <a:endParaRPr lang="ar-IQ" sz="2800" b="1" dirty="0" smtClean="0">
              <a:solidFill>
                <a:srgbClr val="FF0000"/>
              </a:solidFill>
            </a:endParaRPr>
          </a:p>
          <a:p>
            <a:pPr marL="0" indent="0" algn="l">
              <a:buNone/>
            </a:pPr>
            <a:r>
              <a:rPr lang="en-US" sz="2800" b="1" dirty="0" smtClean="0">
                <a:solidFill>
                  <a:srgbClr val="FF0000"/>
                </a:solidFill>
              </a:rPr>
              <a:t>device </a:t>
            </a:r>
            <a:r>
              <a:rPr lang="en-US" sz="2800" b="1" dirty="0">
                <a:solidFill>
                  <a:srgbClr val="FF0000"/>
                </a:solidFill>
              </a:rPr>
              <a:t>is compromised</a:t>
            </a:r>
            <a:r>
              <a:rPr lang="en-US" sz="2800" b="1" dirty="0" smtClean="0">
                <a:solidFill>
                  <a:srgbClr val="FF0000"/>
                </a:solidFill>
              </a:rPr>
              <a:t>:</a:t>
            </a:r>
            <a:endParaRPr lang="ar-IQ" sz="2800" b="1" dirty="0" smtClean="0">
              <a:solidFill>
                <a:srgbClr val="FF0000"/>
              </a:solidFill>
            </a:endParaRPr>
          </a:p>
          <a:p>
            <a:pPr marL="0" indent="0" algn="l">
              <a:buNone/>
            </a:pPr>
            <a:r>
              <a:rPr lang="en-US" sz="3400" dirty="0"/>
              <a:t>There are no specific things you get when a person's device is hacked and may not feel anything at all but there are some strange things that might happen like:</a:t>
            </a:r>
          </a:p>
          <a:p>
            <a:pPr marL="0" indent="0" algn="l">
              <a:buNone/>
            </a:pPr>
            <a:r>
              <a:rPr lang="en-US" sz="3400" dirty="0"/>
              <a:t> </a:t>
            </a:r>
            <a:r>
              <a:rPr lang="en-US" sz="3400" dirty="0" smtClean="0"/>
              <a:t>1</a:t>
            </a:r>
            <a:r>
              <a:rPr lang="en-US" sz="3400" dirty="0"/>
              <a:t>. Open and close programs suddenly.</a:t>
            </a:r>
          </a:p>
          <a:p>
            <a:pPr marL="0" indent="0" algn="l">
              <a:buNone/>
            </a:pPr>
            <a:r>
              <a:rPr lang="en-US" sz="3400" dirty="0"/>
              <a:t>2. Run the CD  Without a user command.</a:t>
            </a:r>
          </a:p>
          <a:p>
            <a:pPr marL="0" indent="0" algn="l">
              <a:buNone/>
            </a:pPr>
            <a:r>
              <a:rPr lang="en-US" sz="3400" dirty="0"/>
              <a:t>3. The appearance of any other strange signs.</a:t>
            </a:r>
          </a:p>
          <a:p>
            <a:pPr marL="0" indent="0" algn="l">
              <a:buNone/>
            </a:pPr>
            <a:r>
              <a:rPr lang="en-US" sz="3400" dirty="0"/>
              <a:t> </a:t>
            </a:r>
          </a:p>
          <a:p>
            <a:pPr marL="0" indent="0" algn="l">
              <a:buNone/>
            </a:pPr>
            <a:r>
              <a:rPr lang="en-US" sz="3400" dirty="0"/>
              <a:t>What should you do if something weird happens while you're online?</a:t>
            </a:r>
          </a:p>
          <a:p>
            <a:pPr marL="0" indent="0" algn="l">
              <a:buNone/>
            </a:pPr>
            <a:r>
              <a:rPr lang="en-US" sz="3400" dirty="0" smtClean="0"/>
              <a:t>1</a:t>
            </a:r>
            <a:r>
              <a:rPr lang="en-US" sz="3400" dirty="0"/>
              <a:t>. Disconnect the Internet immediately and restart the device.</a:t>
            </a:r>
          </a:p>
          <a:p>
            <a:pPr marL="0" indent="0" algn="l">
              <a:buNone/>
            </a:pPr>
            <a:r>
              <a:rPr lang="en-US" sz="3400" dirty="0"/>
              <a:t>2. Search for suspicious files inside the device by a program or manually</a:t>
            </a:r>
          </a:p>
          <a:p>
            <a:pPr marL="0" indent="0" algn="l">
              <a:buNone/>
            </a:pPr>
            <a:r>
              <a:rPr lang="en-US" sz="3400" dirty="0"/>
              <a:t>3. Delete foreign files immediately.</a:t>
            </a:r>
          </a:p>
          <a:p>
            <a:r>
              <a:rPr lang="en-US" sz="2800" dirty="0"/>
              <a:t> </a:t>
            </a:r>
          </a:p>
          <a:p>
            <a:endParaRPr lang="en-US" sz="2800" b="1" dirty="0">
              <a:solidFill>
                <a:srgbClr val="FF0000"/>
              </a:solidFill>
            </a:endParaRPr>
          </a:p>
          <a:p>
            <a:pPr algn="l"/>
            <a:endParaRPr lang="ar-IQ" dirty="0"/>
          </a:p>
        </p:txBody>
      </p:sp>
    </p:spTree>
    <p:extLst>
      <p:ext uri="{BB962C8B-B14F-4D97-AF65-F5344CB8AC3E}">
        <p14:creationId xmlns:p14="http://schemas.microsoft.com/office/powerpoint/2010/main" val="4163043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a:bodyPr>
          <a:lstStyle/>
          <a:p>
            <a:pPr marL="0" indent="0" algn="l">
              <a:buNone/>
            </a:pPr>
            <a:r>
              <a:rPr lang="en-US" sz="2800" b="1" dirty="0">
                <a:solidFill>
                  <a:srgbClr val="FF0000"/>
                </a:solidFill>
              </a:rPr>
              <a:t>Some </a:t>
            </a:r>
            <a:r>
              <a:rPr lang="en-US" sz="2800" b="1" dirty="0" smtClean="0">
                <a:solidFill>
                  <a:srgbClr val="FF0000"/>
                </a:solidFill>
              </a:rPr>
              <a:t>Types </a:t>
            </a:r>
            <a:r>
              <a:rPr lang="en-US" sz="2800" b="1" dirty="0">
                <a:solidFill>
                  <a:srgbClr val="FF0000"/>
                </a:solidFill>
              </a:rPr>
              <a:t>of </a:t>
            </a:r>
            <a:r>
              <a:rPr lang="en-US" sz="2800" b="1" dirty="0" smtClean="0">
                <a:solidFill>
                  <a:srgbClr val="FF0000"/>
                </a:solidFill>
              </a:rPr>
              <a:t>Hack Files</a:t>
            </a:r>
            <a:endParaRPr lang="en-US" sz="2800" b="1" dirty="0">
              <a:solidFill>
                <a:srgbClr val="FF0000"/>
              </a:solidFill>
            </a:endParaRPr>
          </a:p>
          <a:p>
            <a:pPr marL="0" indent="0" algn="just">
              <a:buNone/>
            </a:pPr>
            <a:r>
              <a:rPr lang="en-US" dirty="0"/>
              <a:t> </a:t>
            </a:r>
          </a:p>
          <a:p>
            <a:pPr marL="0" indent="0" algn="just">
              <a:buNone/>
            </a:pPr>
            <a:r>
              <a:rPr lang="en-US" dirty="0"/>
              <a:t>      There are many types of spyware and is still developing unfortunately, and with the passage of days we are surprised by the emergence of many of them, which are used by the owners of the sick souls and here we will </a:t>
            </a:r>
            <a:r>
              <a:rPr lang="en-US" dirty="0" smtClean="0"/>
              <a:t>mention                                                                   </a:t>
            </a:r>
            <a:endParaRPr lang="en-US" dirty="0"/>
          </a:p>
          <a:p>
            <a:pPr marL="0" indent="0" algn="just">
              <a:buNone/>
            </a:pPr>
            <a:r>
              <a:rPr lang="en-US" dirty="0"/>
              <a:t>some of them and identify them and methods of discovery and how to deal with them and disposal so that we can address them and not give them the opportunity to penetrate our devices control and spy </a:t>
            </a:r>
            <a:r>
              <a:rPr lang="ar-IQ" dirty="0" smtClean="0"/>
              <a:t>     </a:t>
            </a:r>
            <a:r>
              <a:rPr lang="en-US" dirty="0" smtClean="0"/>
              <a:t>and </a:t>
            </a:r>
            <a:r>
              <a:rPr lang="en-US" dirty="0"/>
              <a:t>tampering with our files</a:t>
            </a:r>
            <a:r>
              <a:rPr lang="en-US" dirty="0" smtClean="0"/>
              <a:t>.                                         </a:t>
            </a:r>
            <a:endParaRPr lang="en-US" dirty="0"/>
          </a:p>
          <a:p>
            <a:pPr marL="0" indent="0" algn="just">
              <a:buNone/>
            </a:pPr>
            <a:r>
              <a:rPr lang="en-US" dirty="0"/>
              <a:t> </a:t>
            </a:r>
          </a:p>
          <a:p>
            <a:endParaRPr lang="ar-IQ" dirty="0"/>
          </a:p>
        </p:txBody>
      </p:sp>
    </p:spTree>
    <p:extLst>
      <p:ext uri="{BB962C8B-B14F-4D97-AF65-F5344CB8AC3E}">
        <p14:creationId xmlns:p14="http://schemas.microsoft.com/office/powerpoint/2010/main" val="3205890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914400"/>
            <a:ext cx="7467600" cy="5559552"/>
          </a:xfrm>
        </p:spPr>
        <p:txBody>
          <a:bodyPr>
            <a:normAutofit fontScale="55000" lnSpcReduction="20000"/>
          </a:bodyPr>
          <a:lstStyle/>
          <a:p>
            <a:pPr marL="0" indent="0" algn="l">
              <a:buNone/>
            </a:pPr>
            <a:r>
              <a:rPr lang="en-US" dirty="0"/>
              <a:t> </a:t>
            </a:r>
            <a:endParaRPr lang="en-US" sz="3400" dirty="0"/>
          </a:p>
          <a:p>
            <a:pPr marL="0" indent="0" algn="l">
              <a:buNone/>
            </a:pPr>
            <a:r>
              <a:rPr lang="en-US" sz="4400" b="1" dirty="0">
                <a:solidFill>
                  <a:srgbClr val="FF0000"/>
                </a:solidFill>
              </a:rPr>
              <a:t>Some Types of Hack Files</a:t>
            </a:r>
          </a:p>
          <a:p>
            <a:pPr marL="0" indent="0" algn="l">
              <a:buNone/>
            </a:pPr>
            <a:r>
              <a:rPr lang="en-US" sz="3400" dirty="0" smtClean="0"/>
              <a:t>1.Back </a:t>
            </a:r>
            <a:r>
              <a:rPr lang="en-US" sz="3400" dirty="0"/>
              <a:t>orifice</a:t>
            </a:r>
          </a:p>
          <a:p>
            <a:pPr marL="0" indent="0" algn="l">
              <a:buNone/>
            </a:pPr>
            <a:r>
              <a:rPr lang="en-US" sz="3400" dirty="0"/>
              <a:t>       One of the hacking programs that are used is that this file opens a background window to the hacker in your device by one of the ports and usually it is Port 3317 This file is hidden in the Registry.</a:t>
            </a:r>
          </a:p>
          <a:p>
            <a:pPr marL="0" indent="0" algn="l">
              <a:buNone/>
            </a:pPr>
            <a:r>
              <a:rPr lang="en-US" sz="3400" dirty="0" smtClean="0"/>
              <a:t>Disposal </a:t>
            </a:r>
            <a:r>
              <a:rPr lang="en-US" sz="3400" dirty="0"/>
              <a:t>method:</a:t>
            </a:r>
          </a:p>
          <a:p>
            <a:pPr marL="0" indent="0" algn="l">
              <a:buNone/>
            </a:pPr>
            <a:r>
              <a:rPr lang="en-US" sz="3400" dirty="0"/>
              <a:t>1. Either by searching by a program</a:t>
            </a:r>
          </a:p>
          <a:p>
            <a:pPr marL="0" indent="0" algn="l">
              <a:buNone/>
            </a:pPr>
            <a:r>
              <a:rPr lang="en-US" sz="3400" dirty="0"/>
              <a:t>2. By manually searching the manual </a:t>
            </a:r>
          </a:p>
          <a:p>
            <a:pPr marL="0" indent="0" algn="l">
              <a:buNone/>
            </a:pPr>
            <a:r>
              <a:rPr lang="en-US" sz="3400" dirty="0" smtClean="0"/>
              <a:t>  </a:t>
            </a:r>
            <a:r>
              <a:rPr lang="en-US" sz="3400" dirty="0"/>
              <a:t>The file extension is: EXE</a:t>
            </a:r>
          </a:p>
          <a:p>
            <a:pPr marL="0" indent="0" algn="l">
              <a:buNone/>
            </a:pPr>
            <a:r>
              <a:rPr lang="en-US" sz="3400" dirty="0"/>
              <a:t>Its easiest way to identify it is because the server's name is</a:t>
            </a:r>
          </a:p>
          <a:p>
            <a:pPr marL="0" indent="0" algn="l">
              <a:buNone/>
            </a:pPr>
            <a:r>
              <a:rPr lang="en-US" sz="3400" dirty="0"/>
              <a:t>variable is the file name and the spacing between them is a distance ..</a:t>
            </a:r>
          </a:p>
          <a:p>
            <a:pPr marL="0" indent="0" algn="l">
              <a:buNone/>
            </a:pPr>
            <a:r>
              <a:rPr lang="en-US" sz="3400" dirty="0"/>
              <a:t>As follows : "server .exe"</a:t>
            </a:r>
          </a:p>
          <a:p>
            <a:pPr marL="0" indent="0" algn="l">
              <a:buNone/>
            </a:pPr>
            <a:r>
              <a:rPr lang="en-US" sz="3400" dirty="0"/>
              <a:t>  clear the entire file .. </a:t>
            </a:r>
          </a:p>
          <a:p>
            <a:pPr marL="0" indent="0" algn="l">
              <a:buNone/>
            </a:pPr>
            <a:r>
              <a:rPr lang="en-US" sz="3400" dirty="0" smtClean="0"/>
              <a:t>Back </a:t>
            </a:r>
            <a:r>
              <a:rPr lang="en-US" sz="3400" dirty="0"/>
              <a:t>orifice</a:t>
            </a:r>
          </a:p>
          <a:p>
            <a:pPr marL="0" indent="0" algn="l">
              <a:buNone/>
            </a:pPr>
            <a:endParaRPr lang="ar-IQ" sz="3400" dirty="0"/>
          </a:p>
        </p:txBody>
      </p:sp>
    </p:spTree>
    <p:extLst>
      <p:ext uri="{BB962C8B-B14F-4D97-AF65-F5344CB8AC3E}">
        <p14:creationId xmlns:p14="http://schemas.microsoft.com/office/powerpoint/2010/main" val="921645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914400"/>
            <a:ext cx="7467600" cy="5559552"/>
          </a:xfrm>
        </p:spPr>
        <p:txBody>
          <a:bodyPr>
            <a:normAutofit fontScale="47500" lnSpcReduction="20000"/>
          </a:bodyPr>
          <a:lstStyle/>
          <a:p>
            <a:pPr algn="l"/>
            <a:r>
              <a:rPr lang="en-US" sz="5900" b="1" dirty="0">
                <a:solidFill>
                  <a:srgbClr val="FF0000"/>
                </a:solidFill>
              </a:rPr>
              <a:t>Some Types of Hack Files</a:t>
            </a:r>
          </a:p>
          <a:p>
            <a:pPr marL="0" indent="0" algn="l">
              <a:buNone/>
            </a:pPr>
            <a:r>
              <a:rPr lang="en-US" dirty="0"/>
              <a:t> </a:t>
            </a:r>
            <a:endParaRPr lang="en-US" sz="4400" dirty="0"/>
          </a:p>
          <a:p>
            <a:pPr marL="0" indent="0" algn="l">
              <a:buNone/>
            </a:pPr>
            <a:r>
              <a:rPr lang="en-US" sz="4400" dirty="0"/>
              <a:t>2. File </a:t>
            </a:r>
            <a:r>
              <a:rPr lang="en-US" sz="4400" dirty="0" err="1"/>
              <a:t>Reg</a:t>
            </a:r>
            <a:r>
              <a:rPr lang="en-US" sz="4400" dirty="0"/>
              <a:t> edit </a:t>
            </a:r>
          </a:p>
          <a:p>
            <a:pPr marL="0" indent="0" algn="l">
              <a:buNone/>
            </a:pPr>
            <a:r>
              <a:rPr lang="en-US" sz="4400" dirty="0"/>
              <a:t>One of the most popular hacking programs, it is easy to spread the server file.</a:t>
            </a:r>
          </a:p>
          <a:p>
            <a:pPr marL="0" indent="0" algn="l">
              <a:buNone/>
            </a:pPr>
            <a:r>
              <a:rPr lang="en-US" sz="4400" dirty="0"/>
              <a:t>Uses   Patch</a:t>
            </a:r>
          </a:p>
          <a:p>
            <a:pPr marL="0" indent="0" algn="l">
              <a:buNone/>
            </a:pPr>
            <a:r>
              <a:rPr lang="en-US" sz="4400" dirty="0"/>
              <a:t>Server and hiding in Registry.</a:t>
            </a:r>
          </a:p>
          <a:p>
            <a:pPr marL="0" indent="0" algn="l">
              <a:buNone/>
            </a:pPr>
            <a:r>
              <a:rPr lang="en-US" sz="4400" dirty="0"/>
              <a:t>Method of disposal</a:t>
            </a:r>
          </a:p>
          <a:p>
            <a:pPr marL="0" indent="0" algn="l">
              <a:buNone/>
            </a:pPr>
            <a:r>
              <a:rPr lang="en-US" sz="4400" dirty="0"/>
              <a:t>1. Turn off the device.</a:t>
            </a:r>
          </a:p>
          <a:p>
            <a:pPr marL="0" indent="0" algn="l">
              <a:buNone/>
            </a:pPr>
            <a:r>
              <a:rPr lang="en-US" sz="4400" dirty="0"/>
              <a:t>2. Turn it back on Safe mode</a:t>
            </a:r>
          </a:p>
          <a:p>
            <a:pPr marL="0" indent="0" algn="l">
              <a:buNone/>
            </a:pPr>
            <a:r>
              <a:rPr lang="en-US" sz="4400" dirty="0"/>
              <a:t>2. Head to Registry Look for the following file:</a:t>
            </a:r>
          </a:p>
          <a:p>
            <a:pPr marL="0" indent="0" algn="l">
              <a:buNone/>
            </a:pPr>
            <a:r>
              <a:rPr lang="en-US" sz="4400" dirty="0"/>
              <a:t>  c: \ windows \ patch.exe</a:t>
            </a:r>
          </a:p>
          <a:p>
            <a:pPr marL="0" indent="0" algn="l">
              <a:buNone/>
            </a:pPr>
            <a:r>
              <a:rPr lang="en-US" sz="4400" dirty="0"/>
              <a:t>3. When you find it, delete it and then restart the device.</a:t>
            </a:r>
          </a:p>
          <a:p>
            <a:pPr marL="0" indent="0" algn="l">
              <a:buNone/>
            </a:pPr>
            <a:r>
              <a:rPr lang="en-US" sz="4400" dirty="0"/>
              <a:t> </a:t>
            </a:r>
          </a:p>
          <a:p>
            <a:r>
              <a:rPr lang="en-US" dirty="0"/>
              <a:t> </a:t>
            </a:r>
          </a:p>
          <a:p>
            <a:r>
              <a:rPr lang="en-US" dirty="0"/>
              <a:t> </a:t>
            </a:r>
          </a:p>
          <a:p>
            <a:r>
              <a:rPr lang="en-US" dirty="0"/>
              <a:t> </a:t>
            </a:r>
          </a:p>
          <a:p>
            <a:pPr algn="l"/>
            <a:endParaRPr lang="ar-IQ" dirty="0"/>
          </a:p>
        </p:txBody>
      </p:sp>
    </p:spTree>
    <p:extLst>
      <p:ext uri="{BB962C8B-B14F-4D97-AF65-F5344CB8AC3E}">
        <p14:creationId xmlns:p14="http://schemas.microsoft.com/office/powerpoint/2010/main" val="26787510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437</TotalTime>
  <Words>319</Words>
  <Application>Microsoft Office PowerPoint</Application>
  <PresentationFormat>On-screen Show (4:3)</PresentationFormat>
  <Paragraphs>78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Century Schoolbook</vt:lpstr>
      <vt:lpstr>Times New Roman</vt:lpstr>
      <vt:lpstr>Wingdings</vt:lpstr>
      <vt:lpstr>Wingdings 2</vt:lpstr>
      <vt:lpstr>مشربية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Technology Project Management – Fourth Edition</dc:title>
  <dc:creator>JM</dc:creator>
  <cp:lastModifiedBy>Asaad Al hijaj</cp:lastModifiedBy>
  <cp:revision>36</cp:revision>
  <dcterms:created xsi:type="dcterms:W3CDTF">2020-06-11T20:10:18Z</dcterms:created>
  <dcterms:modified xsi:type="dcterms:W3CDTF">2022-11-09T14:06:19Z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2019-04-01T00:00:00Z</vt:filetime>
  </property>
  <property fmtid="{D5CDD505-2E9C-101B-9397-08002B2CF9AE}" pid="3" name="Creator">
    <vt:lpwstr>Microsoft® PowerPoint® 2016</vt:lpwstr>
  </property>
  <property fmtid="{D5CDD505-2E9C-101B-9397-08002B2CF9AE}" pid="4" name="LastSaved">
    <vt:filetime>2020-06-11T00:00:00Z</vt:filetime>
  </property>
</Properties>
</file>